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0" r:id="rId6"/>
    <p:sldId id="261" r:id="rId7"/>
    <p:sldId id="262" r:id="rId8"/>
    <p:sldId id="263" r:id="rId9"/>
    <p:sldId id="264" r:id="rId10"/>
    <p:sldId id="258" r:id="rId11"/>
    <p:sldId id="265" r:id="rId12"/>
    <p:sldId id="259" r:id="rId13"/>
    <p:sldId id="266" r:id="rId14"/>
    <p:sldId id="25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74"/>
  </p:normalViewPr>
  <p:slideViewPr>
    <p:cSldViewPr snapToGrid="0" snapToObjects="1" showGuides="1">
      <p:cViewPr varScale="1">
        <p:scale>
          <a:sx n="107" d="100"/>
          <a:sy n="107" d="100"/>
        </p:scale>
        <p:origin x="384" y="102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226F3C-D98E-4442-8981-E53CD56D32E6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110968A1-D9AA-4A8C-B1FC-AAD22BA689B8}">
      <dgm:prSet/>
      <dgm:spPr/>
      <dgm:t>
        <a:bodyPr/>
        <a:lstStyle/>
        <a:p>
          <a:r>
            <a:rPr lang="en-US" b="0" i="1" dirty="0"/>
            <a:t>Adaptive Cards are </a:t>
          </a:r>
          <a:r>
            <a:rPr lang="en-US" b="1" i="1" dirty="0"/>
            <a:t>platform-agnostic</a:t>
          </a:r>
          <a:r>
            <a:rPr lang="en-US" b="0" i="1" dirty="0"/>
            <a:t> snippets of UI, </a:t>
          </a:r>
          <a:r>
            <a:rPr lang="en-US" b="1" i="1" dirty="0"/>
            <a:t>authored in JSON</a:t>
          </a:r>
          <a:r>
            <a:rPr lang="en-US" b="0" i="1" dirty="0"/>
            <a:t>, that apps and services can openly exchange. When delivered to a specific app, the </a:t>
          </a:r>
          <a:r>
            <a:rPr lang="en-US" b="1" i="1" dirty="0"/>
            <a:t>JSON is transformed into native UI </a:t>
          </a:r>
          <a:r>
            <a:rPr lang="en-US" b="0" i="1" dirty="0"/>
            <a:t>that </a:t>
          </a:r>
          <a:r>
            <a:rPr lang="en-US" b="1" i="1" dirty="0"/>
            <a:t>automatically adapts to its surroundings</a:t>
          </a:r>
          <a:r>
            <a:rPr lang="en-US" b="0" i="1" dirty="0"/>
            <a:t>. It helps design and integrate </a:t>
          </a:r>
          <a:r>
            <a:rPr lang="en-US" b="1" i="1" dirty="0"/>
            <a:t>light-weight UI for all major platforms and frameworks</a:t>
          </a:r>
          <a:r>
            <a:rPr lang="en-US" b="0" i="1" dirty="0"/>
            <a:t>.</a:t>
          </a:r>
          <a:endParaRPr lang="it-IT" dirty="0"/>
        </a:p>
      </dgm:t>
    </dgm:pt>
    <dgm:pt modelId="{D4A4C7DF-10AB-4175-B306-F1F52977AD0B}" type="parTrans" cxnId="{43DB3423-15BA-4C8E-91A2-E72197EBF5C0}">
      <dgm:prSet/>
      <dgm:spPr/>
      <dgm:t>
        <a:bodyPr/>
        <a:lstStyle/>
        <a:p>
          <a:endParaRPr lang="it-IT"/>
        </a:p>
      </dgm:t>
    </dgm:pt>
    <dgm:pt modelId="{3015392A-1402-45E0-B7DA-8FF4EE8491AE}" type="sibTrans" cxnId="{43DB3423-15BA-4C8E-91A2-E72197EBF5C0}">
      <dgm:prSet/>
      <dgm:spPr/>
      <dgm:t>
        <a:bodyPr/>
        <a:lstStyle/>
        <a:p>
          <a:endParaRPr lang="it-IT"/>
        </a:p>
      </dgm:t>
    </dgm:pt>
    <dgm:pt modelId="{E7E70D93-B96C-4C4A-AB2E-86F24381C6F7}">
      <dgm:prSet/>
      <dgm:spPr/>
      <dgm:t>
        <a:bodyPr/>
        <a:lstStyle/>
        <a:p>
          <a:pPr>
            <a:buNone/>
          </a:pPr>
          <a:r>
            <a:rPr lang="en-US" b="0" i="0" dirty="0"/>
            <a:t>The goals for Adaptive Cards are:</a:t>
          </a:r>
          <a:endParaRPr lang="it-IT" dirty="0"/>
        </a:p>
      </dgm:t>
    </dgm:pt>
    <dgm:pt modelId="{58AFBB36-A8BA-4EBB-A926-3B69088A0EB3}" type="parTrans" cxnId="{A5276D89-9B07-41D4-B4E6-78426FCE59CF}">
      <dgm:prSet/>
      <dgm:spPr/>
      <dgm:t>
        <a:bodyPr/>
        <a:lstStyle/>
        <a:p>
          <a:endParaRPr lang="it-IT"/>
        </a:p>
      </dgm:t>
    </dgm:pt>
    <dgm:pt modelId="{6B518ECF-79D4-414F-BF38-EC9878837710}" type="sibTrans" cxnId="{A5276D89-9B07-41D4-B4E6-78426FCE59CF}">
      <dgm:prSet/>
      <dgm:spPr/>
      <dgm:t>
        <a:bodyPr/>
        <a:lstStyle/>
        <a:p>
          <a:endParaRPr lang="it-IT"/>
        </a:p>
      </dgm:t>
    </dgm:pt>
    <dgm:pt modelId="{8D6A87DB-F1C6-44BE-92BC-6CB0BC6BE410}">
      <dgm:prSet/>
      <dgm:spPr/>
      <dgm:t>
        <a:bodyPr/>
        <a:lstStyle/>
        <a:p>
          <a:r>
            <a:rPr lang="en-US" b="1" i="0" dirty="0"/>
            <a:t>Portable</a:t>
          </a:r>
          <a:r>
            <a:rPr lang="en-US" b="0" i="0" dirty="0"/>
            <a:t> - To any app, device, and </a:t>
          </a:r>
          <a:r>
            <a:rPr lang="en-US" b="1" i="0" dirty="0"/>
            <a:t>UI framework</a:t>
          </a:r>
          <a:endParaRPr lang="it-IT" b="1" dirty="0"/>
        </a:p>
      </dgm:t>
    </dgm:pt>
    <dgm:pt modelId="{2835B77E-AEC4-4058-97AE-04CBBDDEA54F}" type="parTrans" cxnId="{6A82D274-E29B-4F87-9DD3-E887ACEBFFF3}">
      <dgm:prSet/>
      <dgm:spPr/>
      <dgm:t>
        <a:bodyPr/>
        <a:lstStyle/>
        <a:p>
          <a:endParaRPr lang="it-IT"/>
        </a:p>
      </dgm:t>
    </dgm:pt>
    <dgm:pt modelId="{88B62D26-2863-4D66-8C32-67977F97F3E1}" type="sibTrans" cxnId="{6A82D274-E29B-4F87-9DD3-E887ACEBFFF3}">
      <dgm:prSet/>
      <dgm:spPr/>
      <dgm:t>
        <a:bodyPr/>
        <a:lstStyle/>
        <a:p>
          <a:endParaRPr lang="it-IT"/>
        </a:p>
      </dgm:t>
    </dgm:pt>
    <dgm:pt modelId="{50BB3608-6B4A-4285-8715-912DA9CFE81B}">
      <dgm:prSet/>
      <dgm:spPr/>
      <dgm:t>
        <a:bodyPr/>
        <a:lstStyle/>
        <a:p>
          <a:r>
            <a:rPr lang="en-US" b="1" i="0" dirty="0"/>
            <a:t>Open</a:t>
          </a:r>
          <a:r>
            <a:rPr lang="en-US" b="0" i="0" dirty="0"/>
            <a:t> - Libraries and schema are </a:t>
          </a:r>
          <a:r>
            <a:rPr lang="en-US" b="1" i="0" dirty="0"/>
            <a:t>open source </a:t>
          </a:r>
          <a:r>
            <a:rPr lang="en-US" b="0" i="0" dirty="0"/>
            <a:t>and shared</a:t>
          </a:r>
          <a:endParaRPr lang="it-IT" dirty="0"/>
        </a:p>
      </dgm:t>
    </dgm:pt>
    <dgm:pt modelId="{062D1078-8B25-474D-8417-6E3736CF2D89}" type="parTrans" cxnId="{D9B8E2C6-E25B-4EDB-A385-5CE9EC8233D6}">
      <dgm:prSet/>
      <dgm:spPr/>
      <dgm:t>
        <a:bodyPr/>
        <a:lstStyle/>
        <a:p>
          <a:endParaRPr lang="it-IT"/>
        </a:p>
      </dgm:t>
    </dgm:pt>
    <dgm:pt modelId="{017AA237-5C54-4C09-BB46-F45583BD2A81}" type="sibTrans" cxnId="{D9B8E2C6-E25B-4EDB-A385-5CE9EC8233D6}">
      <dgm:prSet/>
      <dgm:spPr/>
      <dgm:t>
        <a:bodyPr/>
        <a:lstStyle/>
        <a:p>
          <a:endParaRPr lang="it-IT"/>
        </a:p>
      </dgm:t>
    </dgm:pt>
    <dgm:pt modelId="{76BB8C97-42A3-4700-AF12-6DE1D42CD728}">
      <dgm:prSet/>
      <dgm:spPr/>
      <dgm:t>
        <a:bodyPr/>
        <a:lstStyle/>
        <a:p>
          <a:r>
            <a:rPr lang="en-US" b="1" i="0" dirty="0"/>
            <a:t>Low cost </a:t>
          </a:r>
          <a:r>
            <a:rPr lang="en-US" b="0" i="0" dirty="0"/>
            <a:t>- </a:t>
          </a:r>
          <a:r>
            <a:rPr lang="en-US" b="1" i="0" dirty="0"/>
            <a:t>Easy to define</a:t>
          </a:r>
          <a:r>
            <a:rPr lang="en-US" b="0" i="0" dirty="0"/>
            <a:t>, easy to consume</a:t>
          </a:r>
          <a:endParaRPr lang="it-IT" dirty="0"/>
        </a:p>
      </dgm:t>
    </dgm:pt>
    <dgm:pt modelId="{1F46CFE6-F60C-4F28-9B79-10F78BFDA3DA}" type="parTrans" cxnId="{57F5D7A4-23DF-4758-9BAA-E4EC1003C4C1}">
      <dgm:prSet/>
      <dgm:spPr/>
      <dgm:t>
        <a:bodyPr/>
        <a:lstStyle/>
        <a:p>
          <a:endParaRPr lang="it-IT"/>
        </a:p>
      </dgm:t>
    </dgm:pt>
    <dgm:pt modelId="{675E9F6F-9930-4C3C-AD62-60A51FA7DEB0}" type="sibTrans" cxnId="{57F5D7A4-23DF-4758-9BAA-E4EC1003C4C1}">
      <dgm:prSet/>
      <dgm:spPr/>
      <dgm:t>
        <a:bodyPr/>
        <a:lstStyle/>
        <a:p>
          <a:endParaRPr lang="it-IT"/>
        </a:p>
      </dgm:t>
    </dgm:pt>
    <dgm:pt modelId="{B05D1882-2701-4EC4-98B4-7C3F6F449A40}">
      <dgm:prSet/>
      <dgm:spPr/>
      <dgm:t>
        <a:bodyPr/>
        <a:lstStyle/>
        <a:p>
          <a:r>
            <a:rPr lang="en-US" b="1" i="0" dirty="0"/>
            <a:t>Expressive</a:t>
          </a:r>
          <a:r>
            <a:rPr lang="en-US" b="0" i="0" dirty="0"/>
            <a:t> - Targeted at the long tail of content that developers want to produce</a:t>
          </a:r>
          <a:endParaRPr lang="it-IT" dirty="0"/>
        </a:p>
      </dgm:t>
    </dgm:pt>
    <dgm:pt modelId="{599C363B-A788-48DD-B805-4D312394C476}" type="parTrans" cxnId="{423CEC6D-16BE-4E26-8C35-6E30DD20BC1E}">
      <dgm:prSet/>
      <dgm:spPr/>
      <dgm:t>
        <a:bodyPr/>
        <a:lstStyle/>
        <a:p>
          <a:endParaRPr lang="it-IT"/>
        </a:p>
      </dgm:t>
    </dgm:pt>
    <dgm:pt modelId="{61F9CC40-D7C7-478F-8523-DDD4B084FF86}" type="sibTrans" cxnId="{423CEC6D-16BE-4E26-8C35-6E30DD20BC1E}">
      <dgm:prSet/>
      <dgm:spPr/>
      <dgm:t>
        <a:bodyPr/>
        <a:lstStyle/>
        <a:p>
          <a:endParaRPr lang="it-IT"/>
        </a:p>
      </dgm:t>
    </dgm:pt>
    <dgm:pt modelId="{C28FA8EE-6083-4B72-B976-91EA423E3A09}">
      <dgm:prSet/>
      <dgm:spPr/>
      <dgm:t>
        <a:bodyPr/>
        <a:lstStyle/>
        <a:p>
          <a:r>
            <a:rPr lang="en-US" b="1" i="0" dirty="0"/>
            <a:t>Purely declarative </a:t>
          </a:r>
          <a:r>
            <a:rPr lang="en-US" b="0" i="0" dirty="0"/>
            <a:t>- </a:t>
          </a:r>
          <a:r>
            <a:rPr lang="en-US" b="1" i="0" dirty="0"/>
            <a:t>No code </a:t>
          </a:r>
          <a:r>
            <a:rPr lang="en-US" b="0" i="0" dirty="0"/>
            <a:t>is needed or allowed</a:t>
          </a:r>
          <a:endParaRPr lang="it-IT" dirty="0"/>
        </a:p>
      </dgm:t>
    </dgm:pt>
    <dgm:pt modelId="{589F9183-463A-4031-B6AB-CD38852E8654}" type="parTrans" cxnId="{2003B17A-9143-4CD7-BA86-B936A9FE4E88}">
      <dgm:prSet/>
      <dgm:spPr/>
      <dgm:t>
        <a:bodyPr/>
        <a:lstStyle/>
        <a:p>
          <a:endParaRPr lang="it-IT"/>
        </a:p>
      </dgm:t>
    </dgm:pt>
    <dgm:pt modelId="{8B8A78F7-2D90-406C-A924-20593A67335B}" type="sibTrans" cxnId="{2003B17A-9143-4CD7-BA86-B936A9FE4E88}">
      <dgm:prSet/>
      <dgm:spPr/>
      <dgm:t>
        <a:bodyPr/>
        <a:lstStyle/>
        <a:p>
          <a:endParaRPr lang="it-IT"/>
        </a:p>
      </dgm:t>
    </dgm:pt>
    <dgm:pt modelId="{81BD1CF8-D2FD-4ED4-B4F1-CEB020B0C6A1}">
      <dgm:prSet/>
      <dgm:spPr/>
      <dgm:t>
        <a:bodyPr/>
        <a:lstStyle/>
        <a:p>
          <a:r>
            <a:rPr lang="en-US" b="1" i="0" dirty="0"/>
            <a:t>Automatically styled </a:t>
          </a:r>
          <a:r>
            <a:rPr lang="en-US" b="0" i="0" dirty="0"/>
            <a:t>- To the </a:t>
          </a:r>
          <a:r>
            <a:rPr lang="en-US" b="1" i="0" dirty="0"/>
            <a:t>Host application UX </a:t>
          </a:r>
          <a:r>
            <a:rPr lang="en-US" b="0" i="0" dirty="0"/>
            <a:t>and brand guidelines</a:t>
          </a:r>
          <a:endParaRPr lang="it-IT" dirty="0"/>
        </a:p>
      </dgm:t>
    </dgm:pt>
    <dgm:pt modelId="{724CE74C-A78E-4A28-BDEC-11DC794FBF3B}" type="parTrans" cxnId="{5CEAABEB-B7ED-4725-8721-F963725B4F74}">
      <dgm:prSet/>
      <dgm:spPr/>
      <dgm:t>
        <a:bodyPr/>
        <a:lstStyle/>
        <a:p>
          <a:endParaRPr lang="it-IT"/>
        </a:p>
      </dgm:t>
    </dgm:pt>
    <dgm:pt modelId="{2AFCCD0A-8548-46F0-8E06-ED57B0093A9D}" type="sibTrans" cxnId="{5CEAABEB-B7ED-4725-8721-F963725B4F74}">
      <dgm:prSet/>
      <dgm:spPr/>
      <dgm:t>
        <a:bodyPr/>
        <a:lstStyle/>
        <a:p>
          <a:endParaRPr lang="it-IT"/>
        </a:p>
      </dgm:t>
    </dgm:pt>
    <dgm:pt modelId="{4746D00F-0D51-401F-9B41-4864123716CD}" type="pres">
      <dgm:prSet presAssocID="{9E226F3C-D98E-4442-8981-E53CD56D32E6}" presName="Name0" presStyleCnt="0">
        <dgm:presLayoutVars>
          <dgm:dir/>
          <dgm:animLvl val="lvl"/>
          <dgm:resizeHandles val="exact"/>
        </dgm:presLayoutVars>
      </dgm:prSet>
      <dgm:spPr/>
    </dgm:pt>
    <dgm:pt modelId="{D80F63DA-4D16-43B3-BF90-30FCB20A565D}" type="pres">
      <dgm:prSet presAssocID="{110968A1-D9AA-4A8C-B1FC-AAD22BA689B8}" presName="composite" presStyleCnt="0"/>
      <dgm:spPr/>
    </dgm:pt>
    <dgm:pt modelId="{00E7C722-B4A4-4869-BD73-264B4592A0CA}" type="pres">
      <dgm:prSet presAssocID="{110968A1-D9AA-4A8C-B1FC-AAD22BA689B8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58F61CCA-4102-46D2-A00A-55F7ADEB2CAA}" type="pres">
      <dgm:prSet presAssocID="{110968A1-D9AA-4A8C-B1FC-AAD22BA689B8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5AF6C00E-AF24-498C-BB0C-7A9EAA3FA57D}" type="presOf" srcId="{E7E70D93-B96C-4C4A-AB2E-86F24381C6F7}" destId="{58F61CCA-4102-46D2-A00A-55F7ADEB2CAA}" srcOrd="0" destOrd="0" presId="urn:microsoft.com/office/officeart/2005/8/layout/hList1"/>
    <dgm:cxn modelId="{43B3A710-1256-468B-8D50-C7CE3A8124DF}" type="presOf" srcId="{50BB3608-6B4A-4285-8715-912DA9CFE81B}" destId="{58F61CCA-4102-46D2-A00A-55F7ADEB2CAA}" srcOrd="0" destOrd="2" presId="urn:microsoft.com/office/officeart/2005/8/layout/hList1"/>
    <dgm:cxn modelId="{2AFB9F1D-F9A9-44DB-BC62-5D69A40C9057}" type="presOf" srcId="{81BD1CF8-D2FD-4ED4-B4F1-CEB020B0C6A1}" destId="{58F61CCA-4102-46D2-A00A-55F7ADEB2CAA}" srcOrd="0" destOrd="6" presId="urn:microsoft.com/office/officeart/2005/8/layout/hList1"/>
    <dgm:cxn modelId="{43DB3423-15BA-4C8E-91A2-E72197EBF5C0}" srcId="{9E226F3C-D98E-4442-8981-E53CD56D32E6}" destId="{110968A1-D9AA-4A8C-B1FC-AAD22BA689B8}" srcOrd="0" destOrd="0" parTransId="{D4A4C7DF-10AB-4175-B306-F1F52977AD0B}" sibTransId="{3015392A-1402-45E0-B7DA-8FF4EE8491AE}"/>
    <dgm:cxn modelId="{7D794229-9E24-48D6-8861-BED7E90517D8}" type="presOf" srcId="{8D6A87DB-F1C6-44BE-92BC-6CB0BC6BE410}" destId="{58F61CCA-4102-46D2-A00A-55F7ADEB2CAA}" srcOrd="0" destOrd="1" presId="urn:microsoft.com/office/officeart/2005/8/layout/hList1"/>
    <dgm:cxn modelId="{4D004361-2793-4CE5-B4F1-E1740D7B6574}" type="presOf" srcId="{B05D1882-2701-4EC4-98B4-7C3F6F449A40}" destId="{58F61CCA-4102-46D2-A00A-55F7ADEB2CAA}" srcOrd="0" destOrd="4" presId="urn:microsoft.com/office/officeart/2005/8/layout/hList1"/>
    <dgm:cxn modelId="{69F67267-0F95-4DAF-B1B9-FA8DBB13B067}" type="presOf" srcId="{76BB8C97-42A3-4700-AF12-6DE1D42CD728}" destId="{58F61CCA-4102-46D2-A00A-55F7ADEB2CAA}" srcOrd="0" destOrd="3" presId="urn:microsoft.com/office/officeart/2005/8/layout/hList1"/>
    <dgm:cxn modelId="{423CEC6D-16BE-4E26-8C35-6E30DD20BC1E}" srcId="{110968A1-D9AA-4A8C-B1FC-AAD22BA689B8}" destId="{B05D1882-2701-4EC4-98B4-7C3F6F449A40}" srcOrd="4" destOrd="0" parTransId="{599C363B-A788-48DD-B805-4D312394C476}" sibTransId="{61F9CC40-D7C7-478F-8523-DDD4B084FF86}"/>
    <dgm:cxn modelId="{6A82D274-E29B-4F87-9DD3-E887ACEBFFF3}" srcId="{110968A1-D9AA-4A8C-B1FC-AAD22BA689B8}" destId="{8D6A87DB-F1C6-44BE-92BC-6CB0BC6BE410}" srcOrd="1" destOrd="0" parTransId="{2835B77E-AEC4-4058-97AE-04CBBDDEA54F}" sibTransId="{88B62D26-2863-4D66-8C32-67977F97F3E1}"/>
    <dgm:cxn modelId="{E57FAB59-82D6-43F4-8164-5157ABAD07FD}" type="presOf" srcId="{9E226F3C-D98E-4442-8981-E53CD56D32E6}" destId="{4746D00F-0D51-401F-9B41-4864123716CD}" srcOrd="0" destOrd="0" presId="urn:microsoft.com/office/officeart/2005/8/layout/hList1"/>
    <dgm:cxn modelId="{2003B17A-9143-4CD7-BA86-B936A9FE4E88}" srcId="{110968A1-D9AA-4A8C-B1FC-AAD22BA689B8}" destId="{C28FA8EE-6083-4B72-B976-91EA423E3A09}" srcOrd="5" destOrd="0" parTransId="{589F9183-463A-4031-B6AB-CD38852E8654}" sibTransId="{8B8A78F7-2D90-406C-A924-20593A67335B}"/>
    <dgm:cxn modelId="{A5276D89-9B07-41D4-B4E6-78426FCE59CF}" srcId="{110968A1-D9AA-4A8C-B1FC-AAD22BA689B8}" destId="{E7E70D93-B96C-4C4A-AB2E-86F24381C6F7}" srcOrd="0" destOrd="0" parTransId="{58AFBB36-A8BA-4EBB-A926-3B69088A0EB3}" sibTransId="{6B518ECF-79D4-414F-BF38-EC9878837710}"/>
    <dgm:cxn modelId="{FA1B3994-4A1A-4233-A563-21B9F9F5ABA1}" type="presOf" srcId="{110968A1-D9AA-4A8C-B1FC-AAD22BA689B8}" destId="{00E7C722-B4A4-4869-BD73-264B4592A0CA}" srcOrd="0" destOrd="0" presId="urn:microsoft.com/office/officeart/2005/8/layout/hList1"/>
    <dgm:cxn modelId="{57F5D7A4-23DF-4758-9BAA-E4EC1003C4C1}" srcId="{110968A1-D9AA-4A8C-B1FC-AAD22BA689B8}" destId="{76BB8C97-42A3-4700-AF12-6DE1D42CD728}" srcOrd="3" destOrd="0" parTransId="{1F46CFE6-F60C-4F28-9B79-10F78BFDA3DA}" sibTransId="{675E9F6F-9930-4C3C-AD62-60A51FA7DEB0}"/>
    <dgm:cxn modelId="{0CE339A5-1E94-4ACD-A699-982401217F09}" type="presOf" srcId="{C28FA8EE-6083-4B72-B976-91EA423E3A09}" destId="{58F61CCA-4102-46D2-A00A-55F7ADEB2CAA}" srcOrd="0" destOrd="5" presId="urn:microsoft.com/office/officeart/2005/8/layout/hList1"/>
    <dgm:cxn modelId="{D9B8E2C6-E25B-4EDB-A385-5CE9EC8233D6}" srcId="{110968A1-D9AA-4A8C-B1FC-AAD22BA689B8}" destId="{50BB3608-6B4A-4285-8715-912DA9CFE81B}" srcOrd="2" destOrd="0" parTransId="{062D1078-8B25-474D-8417-6E3736CF2D89}" sibTransId="{017AA237-5C54-4C09-BB46-F45583BD2A81}"/>
    <dgm:cxn modelId="{5CEAABEB-B7ED-4725-8721-F963725B4F74}" srcId="{110968A1-D9AA-4A8C-B1FC-AAD22BA689B8}" destId="{81BD1CF8-D2FD-4ED4-B4F1-CEB020B0C6A1}" srcOrd="6" destOrd="0" parTransId="{724CE74C-A78E-4A28-BDEC-11DC794FBF3B}" sibTransId="{2AFCCD0A-8548-46F0-8E06-ED57B0093A9D}"/>
    <dgm:cxn modelId="{8C1C8E75-23C7-4743-85C2-5289D69BD607}" type="presParOf" srcId="{4746D00F-0D51-401F-9B41-4864123716CD}" destId="{D80F63DA-4D16-43B3-BF90-30FCB20A565D}" srcOrd="0" destOrd="0" presId="urn:microsoft.com/office/officeart/2005/8/layout/hList1"/>
    <dgm:cxn modelId="{E0A4CE80-8DB7-4E90-8C2F-BA8AF6E99C22}" type="presParOf" srcId="{D80F63DA-4D16-43B3-BF90-30FCB20A565D}" destId="{00E7C722-B4A4-4869-BD73-264B4592A0CA}" srcOrd="0" destOrd="0" presId="urn:microsoft.com/office/officeart/2005/8/layout/hList1"/>
    <dgm:cxn modelId="{9B163BB3-E344-4F84-8B55-212CC997A3F8}" type="presParOf" srcId="{D80F63DA-4D16-43B3-BF90-30FCB20A565D}" destId="{58F61CCA-4102-46D2-A00A-55F7ADEB2CA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E7C722-B4A4-4869-BD73-264B4592A0CA}">
      <dsp:nvSpPr>
        <dsp:cNvPr id="0" name=""/>
        <dsp:cNvSpPr/>
      </dsp:nvSpPr>
      <dsp:spPr>
        <a:xfrm>
          <a:off x="0" y="10786"/>
          <a:ext cx="10515600" cy="15051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1" kern="1200" dirty="0"/>
            <a:t>Adaptive Cards are </a:t>
          </a:r>
          <a:r>
            <a:rPr lang="en-US" sz="2100" b="1" i="1" kern="1200" dirty="0"/>
            <a:t>platform-agnostic</a:t>
          </a:r>
          <a:r>
            <a:rPr lang="en-US" sz="2100" b="0" i="1" kern="1200" dirty="0"/>
            <a:t> snippets of UI, </a:t>
          </a:r>
          <a:r>
            <a:rPr lang="en-US" sz="2100" b="1" i="1" kern="1200" dirty="0"/>
            <a:t>authored in JSON</a:t>
          </a:r>
          <a:r>
            <a:rPr lang="en-US" sz="2100" b="0" i="1" kern="1200" dirty="0"/>
            <a:t>, that apps and services can openly exchange. When delivered to a specific app, the </a:t>
          </a:r>
          <a:r>
            <a:rPr lang="en-US" sz="2100" b="1" i="1" kern="1200" dirty="0"/>
            <a:t>JSON is transformed into native UI </a:t>
          </a:r>
          <a:r>
            <a:rPr lang="en-US" sz="2100" b="0" i="1" kern="1200" dirty="0"/>
            <a:t>that </a:t>
          </a:r>
          <a:r>
            <a:rPr lang="en-US" sz="2100" b="1" i="1" kern="1200" dirty="0"/>
            <a:t>automatically adapts to its surroundings</a:t>
          </a:r>
          <a:r>
            <a:rPr lang="en-US" sz="2100" b="0" i="1" kern="1200" dirty="0"/>
            <a:t>. It helps design and integrate </a:t>
          </a:r>
          <a:r>
            <a:rPr lang="en-US" sz="2100" b="1" i="1" kern="1200" dirty="0"/>
            <a:t>light-weight UI for all major platforms and frameworks</a:t>
          </a:r>
          <a:r>
            <a:rPr lang="en-US" sz="2100" b="0" i="1" kern="1200" dirty="0"/>
            <a:t>.</a:t>
          </a:r>
          <a:endParaRPr lang="it-IT" sz="2100" kern="1200" dirty="0"/>
        </a:p>
      </dsp:txBody>
      <dsp:txXfrm>
        <a:off x="0" y="10786"/>
        <a:ext cx="10515600" cy="1505160"/>
      </dsp:txXfrm>
    </dsp:sp>
    <dsp:sp modelId="{58F61CCA-4102-46D2-A00A-55F7ADEB2CAA}">
      <dsp:nvSpPr>
        <dsp:cNvPr id="0" name=""/>
        <dsp:cNvSpPr/>
      </dsp:nvSpPr>
      <dsp:spPr>
        <a:xfrm>
          <a:off x="0" y="1515946"/>
          <a:ext cx="10515600" cy="282460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100" b="0" i="0" kern="1200" dirty="0"/>
            <a:t>The goals for Adaptive Cards are:</a:t>
          </a:r>
          <a:endParaRPr lang="it-IT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i="0" kern="1200" dirty="0"/>
            <a:t>Portable</a:t>
          </a:r>
          <a:r>
            <a:rPr lang="en-US" sz="2100" b="0" i="0" kern="1200" dirty="0"/>
            <a:t> - To any app, device, and </a:t>
          </a:r>
          <a:r>
            <a:rPr lang="en-US" sz="2100" b="1" i="0" kern="1200" dirty="0"/>
            <a:t>UI framework</a:t>
          </a:r>
          <a:endParaRPr lang="it-IT" sz="2100" b="1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i="0" kern="1200" dirty="0"/>
            <a:t>Open</a:t>
          </a:r>
          <a:r>
            <a:rPr lang="en-US" sz="2100" b="0" i="0" kern="1200" dirty="0"/>
            <a:t> - Libraries and schema are </a:t>
          </a:r>
          <a:r>
            <a:rPr lang="en-US" sz="2100" b="1" i="0" kern="1200" dirty="0"/>
            <a:t>open source </a:t>
          </a:r>
          <a:r>
            <a:rPr lang="en-US" sz="2100" b="0" i="0" kern="1200" dirty="0"/>
            <a:t>and shared</a:t>
          </a:r>
          <a:endParaRPr lang="it-IT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i="0" kern="1200" dirty="0"/>
            <a:t>Low cost </a:t>
          </a:r>
          <a:r>
            <a:rPr lang="en-US" sz="2100" b="0" i="0" kern="1200" dirty="0"/>
            <a:t>- </a:t>
          </a:r>
          <a:r>
            <a:rPr lang="en-US" sz="2100" b="1" i="0" kern="1200" dirty="0"/>
            <a:t>Easy to define</a:t>
          </a:r>
          <a:r>
            <a:rPr lang="en-US" sz="2100" b="0" i="0" kern="1200" dirty="0"/>
            <a:t>, easy to consume</a:t>
          </a:r>
          <a:endParaRPr lang="it-IT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i="0" kern="1200" dirty="0"/>
            <a:t>Expressive</a:t>
          </a:r>
          <a:r>
            <a:rPr lang="en-US" sz="2100" b="0" i="0" kern="1200" dirty="0"/>
            <a:t> - Targeted at the long tail of content that developers want to produce</a:t>
          </a:r>
          <a:endParaRPr lang="it-IT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i="0" kern="1200" dirty="0"/>
            <a:t>Purely declarative </a:t>
          </a:r>
          <a:r>
            <a:rPr lang="en-US" sz="2100" b="0" i="0" kern="1200" dirty="0"/>
            <a:t>- </a:t>
          </a:r>
          <a:r>
            <a:rPr lang="en-US" sz="2100" b="1" i="0" kern="1200" dirty="0"/>
            <a:t>No code </a:t>
          </a:r>
          <a:r>
            <a:rPr lang="en-US" sz="2100" b="0" i="0" kern="1200" dirty="0"/>
            <a:t>is needed or allowed</a:t>
          </a:r>
          <a:endParaRPr lang="it-IT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i="0" kern="1200" dirty="0"/>
            <a:t>Automatically styled </a:t>
          </a:r>
          <a:r>
            <a:rPr lang="en-US" sz="2100" b="0" i="0" kern="1200" dirty="0"/>
            <a:t>- To the </a:t>
          </a:r>
          <a:r>
            <a:rPr lang="en-US" sz="2100" b="1" i="0" kern="1200" dirty="0"/>
            <a:t>Host application UX </a:t>
          </a:r>
          <a:r>
            <a:rPr lang="en-US" sz="2100" b="0" i="0" kern="1200" dirty="0"/>
            <a:t>and brand guidelines</a:t>
          </a:r>
          <a:endParaRPr lang="it-IT" sz="2100" kern="1200" dirty="0"/>
        </a:p>
      </dsp:txBody>
      <dsp:txXfrm>
        <a:off x="0" y="1515946"/>
        <a:ext cx="10515600" cy="2824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/>
            <a:r>
              <a:rPr lang="en-US" dirty="0"/>
              <a:t>WEBSITE GOES HERE</a:t>
            </a:r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5092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91448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/>
            <a:r>
              <a:rPr lang="en-US" dirty="0"/>
              <a:t>WEBSITE GOES HERE</a:t>
            </a:r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52578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/>
            <a:r>
              <a:rPr lang="en-US" dirty="0"/>
              <a:t>Caption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28E13-F6CA-9A4F-A3DD-2CEB2ED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hape 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 userDrawn="1"/>
        </p:nvSpPr>
        <p:spPr>
          <a:xfrm rot="16200000">
            <a:off x="-625251" y="4350527"/>
            <a:ext cx="2088713" cy="2846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1600" b="1" i="0" spc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APVEE SOLUTIONS</a:t>
            </a:r>
          </a:p>
        </p:txBody>
      </p:sp>
      <p:sp>
        <p:nvSpPr>
          <p:cNvPr id="16" name="Shape 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419100" y="798384"/>
            <a:ext cx="1" cy="218880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7" name="Shape 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6CB4B4D-7CA3-9044-876B-883B54F8677D}" type="slidenum">
              <a:rPr lang="en-US" sz="1050" smtClean="0">
                <a:solidFill>
                  <a:schemeClr val="tx2"/>
                </a:solidFill>
              </a:rPr>
              <a:pPr algn="ctr"/>
              <a:t>‹#›</a:t>
            </a:fld>
            <a:endParaRPr lang="en-US" sz="105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70" r:id="rId4"/>
    <p:sldLayoutId id="2147483669" r:id="rId5"/>
    <p:sldLayoutId id="2147483664" r:id="rId6"/>
    <p:sldLayoutId id="2147483650" r:id="rId7"/>
    <p:sldLayoutId id="2147483653" r:id="rId8"/>
    <p:sldLayoutId id="2147483680" r:id="rId9"/>
    <p:sldLayoutId id="2147483678" r:id="rId10"/>
    <p:sldLayoutId id="2147483679" r:id="rId11"/>
    <p:sldLayoutId id="2147483672" r:id="rId12"/>
    <p:sldLayoutId id="2147483683" r:id="rId13"/>
    <p:sldLayoutId id="2147483675" r:id="rId14"/>
    <p:sldLayoutId id="2147483681" r:id="rId15"/>
    <p:sldLayoutId id="2147483682" r:id="rId16"/>
    <p:sldLayoutId id="2147483671" r:id="rId17"/>
    <p:sldLayoutId id="2147483677" r:id="rId18"/>
    <p:sldLayoutId id="2147483676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np/sp-dev-fx-webparts/tree/main/samples/react-adaptive-card-host-control" TargetMode="External"/><Relationship Id="rId2" Type="http://schemas.openxmlformats.org/officeDocument/2006/relationships/hyperlink" Target="https://pnp.github.io/sp-dev-fx-controls-react/controls/AdaptiveCardHost/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7FF4C9-1311-40A5-88FA-8FA8F97A3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Adaptive Cards control from the PnP control gallery in SPFx solutions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FECBD-9C00-451E-9D0D-B4A0F13784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Fabio Franzini – CEO Apvee Solutions – Microsoft MVP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8967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F0C50-EB87-4E71-9920-194039396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4441D6-F1FA-4BD0-827A-1650F1EA5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https://adaptivecards.io/</a:t>
            </a:r>
          </a:p>
          <a:p>
            <a:r>
              <a:rPr lang="it-IT" dirty="0">
                <a:hlinkClick r:id="rId2"/>
              </a:rPr>
              <a:t>https://pnp.github.io/sp-dev-fx-controls-react/controls/AdaptiveCardHost/</a:t>
            </a:r>
            <a:endParaRPr lang="it-IT" dirty="0"/>
          </a:p>
          <a:p>
            <a:r>
              <a:rPr lang="it-IT" dirty="0">
                <a:hlinkClick r:id="rId3"/>
              </a:rPr>
              <a:t>https://github.com/pnp/sp-dev-fx-webparts/tree/main/samples/react-adaptive-card-host-control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47974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2490FF-DD10-4E6B-89B1-D8CEF75E3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it-IT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5D58EF2-AE1E-452A-9519-8B9559D79A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Fabio Franzini – CEO Apvee Solutions – Microsoft MVP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80366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E4A4F54-6337-45F5-8816-8975C25F1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02F801-DF54-4A82-A4A7-7798EC6B9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the </a:t>
            </a:r>
            <a:r>
              <a:rPr lang="en-US" b="1" dirty="0"/>
              <a:t>reason behind the implementation of this control</a:t>
            </a:r>
          </a:p>
          <a:p>
            <a:r>
              <a:rPr lang="en-US" dirty="0"/>
              <a:t>Why I chose to use the </a:t>
            </a:r>
            <a:r>
              <a:rPr lang="en-US" b="1" dirty="0"/>
              <a:t>Adaptive Cards SDK</a:t>
            </a:r>
          </a:p>
          <a:p>
            <a:r>
              <a:rPr lang="en-US" b="1" dirty="0"/>
              <a:t>Introduction to the control</a:t>
            </a:r>
            <a:r>
              <a:rPr lang="en-US" dirty="0"/>
              <a:t>, how it was implemented and how to use it in SPFx</a:t>
            </a:r>
          </a:p>
          <a:p>
            <a:r>
              <a:rPr lang="en-US" b="1" dirty="0"/>
              <a:t>Same code</a:t>
            </a:r>
            <a:r>
              <a:rPr lang="en-US" dirty="0"/>
              <a:t>, different scenarios</a:t>
            </a:r>
          </a:p>
          <a:p>
            <a:r>
              <a:rPr lang="en-US" b="1" dirty="0"/>
              <a:t>Demo</a:t>
            </a:r>
          </a:p>
          <a:p>
            <a:r>
              <a:rPr lang="en-US" b="1" dirty="0"/>
              <a:t>Next Steps</a:t>
            </a:r>
          </a:p>
          <a:p>
            <a:r>
              <a:rPr lang="en-US" b="1" dirty="0"/>
              <a:t>References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0683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4A052-585D-48C8-B6EC-FB1538136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reason behind the implementation of this control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5EE80-5752-489F-8577-3BFCCC6BD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often, in my development activities, </a:t>
            </a:r>
            <a:r>
              <a:rPr lang="en-US" b="1" dirty="0"/>
              <a:t>customers ask me SPFx components with identically functionality, but which may differ for the UI part</a:t>
            </a:r>
            <a:r>
              <a:rPr lang="en-US" dirty="0"/>
              <a:t>.</a:t>
            </a:r>
          </a:p>
          <a:p>
            <a:r>
              <a:rPr lang="en-US" dirty="0"/>
              <a:t>This led me to think of a </a:t>
            </a:r>
            <a:r>
              <a:rPr lang="en-US" b="1" dirty="0"/>
              <a:t>way to have the ability to “change” the UI at runtime</a:t>
            </a:r>
            <a:r>
              <a:rPr lang="en-US" dirty="0"/>
              <a:t>, without having to recompile the SPFx solution.</a:t>
            </a:r>
          </a:p>
          <a:p>
            <a:r>
              <a:rPr lang="en-US" dirty="0"/>
              <a:t>After several attempts and reasoning, </a:t>
            </a:r>
            <a:r>
              <a:rPr lang="en-US" b="1" dirty="0"/>
              <a:t>the choice fell on Adaptive Cards</a:t>
            </a:r>
            <a:r>
              <a:rPr lang="en-US" dirty="0"/>
              <a:t>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5638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15A48-38A3-4D3E-8B9D-784651054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 chose to use the Adaptive Cards SDK</a:t>
            </a:r>
            <a:endParaRPr lang="it-IT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D6D692A-E1BD-487B-BDF6-CDCD7A17B8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02509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1540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6E3823-492C-40E1-9B85-46F4239F0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Introduction to the control, how it was implemented and how to use it in SPFx</a:t>
            </a:r>
            <a:endParaRPr lang="it-IT" sz="36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3D9F1D0-220C-4E89-98E5-DB70C8CEF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6573" y="1576129"/>
            <a:ext cx="6125430" cy="3696216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183384-B04D-404D-B3E5-1E55A5396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React Control </a:t>
            </a:r>
            <a:r>
              <a:rPr lang="en-US" dirty="0"/>
              <a:t>that render an Adaptive Card </a:t>
            </a:r>
            <a:r>
              <a:rPr lang="en-US" b="1" dirty="0"/>
              <a:t>using the SDK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a </a:t>
            </a:r>
            <a:r>
              <a:rPr lang="en-US" b="1" dirty="0"/>
              <a:t>brand-new elements that use the Fluent UI Theme both for SharePoint and Microsoft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Auto apply the AC Template </a:t>
            </a:r>
            <a:r>
              <a:rPr lang="en-US" dirty="0"/>
              <a:t>if data object is passed to the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Callbacks</a:t>
            </a:r>
            <a:r>
              <a:rPr lang="en-US" dirty="0"/>
              <a:t> to intercept </a:t>
            </a:r>
            <a:r>
              <a:rPr lang="en-US" b="1" dirty="0"/>
              <a:t>Actions and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Callbacks</a:t>
            </a:r>
            <a:r>
              <a:rPr lang="en-US" dirty="0"/>
              <a:t> to set </a:t>
            </a:r>
            <a:r>
              <a:rPr lang="en-US" b="1" dirty="0"/>
              <a:t>Custom Elements and Custom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Callback</a:t>
            </a:r>
            <a:r>
              <a:rPr lang="en-US" dirty="0"/>
              <a:t> to set custom </a:t>
            </a:r>
            <a:r>
              <a:rPr lang="en-US" b="1" dirty="0"/>
              <a:t>Host Capability properties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476609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A95355-5835-4A3F-B930-F098D810E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code, different scenarios</a:t>
            </a:r>
            <a:endParaRPr lang="it-IT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00693D-AB23-4E55-980C-D850F225FB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SharePoint - SPFx Web Part</a:t>
            </a:r>
            <a:endParaRPr lang="it-IT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123B345-BE60-4D19-A9E7-0616EB896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Teams Tab - SPFx Web Part</a:t>
            </a:r>
            <a:endParaRPr lang="it-IT" dirty="0"/>
          </a:p>
        </p:txBody>
      </p:sp>
      <p:pic>
        <p:nvPicPr>
          <p:cNvPr id="10" name="Picture 2" descr="Adaptive Card Host control">
            <a:extLst>
              <a:ext uri="{FF2B5EF4-FFF2-40B4-BE49-F238E27FC236}">
                <a16:creationId xmlns:a16="http://schemas.microsoft.com/office/drawing/2014/main" id="{4C3776AC-97DE-4E8E-AEC8-6E25A4C2E0D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62289" y="2505075"/>
            <a:ext cx="4912784" cy="3684588"/>
          </a:xfrm>
        </p:spPr>
      </p:pic>
      <p:pic>
        <p:nvPicPr>
          <p:cNvPr id="11" name="Picture 4" descr="Adaptive Card Host control">
            <a:extLst>
              <a:ext uri="{FF2B5EF4-FFF2-40B4-BE49-F238E27FC236}">
                <a16:creationId xmlns:a16="http://schemas.microsoft.com/office/drawing/2014/main" id="{F4627CF6-D42A-44BA-8D4E-F9EA000BE970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07402" y="2505075"/>
            <a:ext cx="4912784" cy="3684588"/>
          </a:xfrm>
        </p:spPr>
      </p:pic>
    </p:spTree>
    <p:extLst>
      <p:ext uri="{BB962C8B-B14F-4D97-AF65-F5344CB8AC3E}">
        <p14:creationId xmlns:p14="http://schemas.microsoft.com/office/powerpoint/2010/main" val="1941654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6F9101-A4DC-419F-BFA8-D606327A5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it-IT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7DE65A-7FD4-4FBF-917E-47C9D12969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85800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F56582-EC15-4062-B229-DF259E78C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CCD6BF-46BF-4851-9C50-02240ECBD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Implement the Designer component for the PnP Reusable React Controls Library</a:t>
            </a:r>
          </a:p>
          <a:p>
            <a:r>
              <a:rPr lang="en-US" b="1" dirty="0"/>
              <a:t>Create a set of new Adaptive Cards Elements </a:t>
            </a:r>
            <a:r>
              <a:rPr lang="en-US" dirty="0"/>
              <a:t>(targeted only for JS SDK)</a:t>
            </a:r>
          </a:p>
          <a:p>
            <a:pPr lvl="1"/>
            <a:r>
              <a:rPr lang="en-US" dirty="0"/>
              <a:t>Maybe using Fluent UI React</a:t>
            </a:r>
          </a:p>
          <a:p>
            <a:pPr lvl="1"/>
            <a:r>
              <a:rPr lang="en-US" dirty="0"/>
              <a:t>Maybe using Fluent UI Web Components</a:t>
            </a:r>
          </a:p>
          <a:p>
            <a:pPr lvl="1"/>
            <a:r>
              <a:rPr lang="en-US" dirty="0"/>
              <a:t>Maybe using MGT (Thanks to João Mendes)</a:t>
            </a:r>
          </a:p>
          <a:p>
            <a:pPr lvl="1"/>
            <a:r>
              <a:rPr lang="en-US" dirty="0"/>
              <a:t>Maybe using another libraries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4042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97785A65-B34D-4325-92E1-4A839DB57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9C4FC60-F782-4092-8A91-6AC31B504C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I’m </a:t>
            </a:r>
            <a:r>
              <a:rPr lang="en-US" sz="1800" b="1" dirty="0"/>
              <a:t>CEO at Apvee Solutions</a:t>
            </a:r>
            <a:r>
              <a:rPr lang="en-US" sz="1800" dirty="0"/>
              <a:t>, startup focused on </a:t>
            </a:r>
            <a:r>
              <a:rPr lang="en-US" sz="1800" b="1" dirty="0"/>
              <a:t>building innovative solutions using the Microsoft 365 ecosystem</a:t>
            </a:r>
            <a:r>
              <a:rPr lang="en-US" sz="1800" dirty="0"/>
              <a:t>.</a:t>
            </a:r>
            <a:endParaRPr lang="en-US" sz="1800" b="1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I'm a </a:t>
            </a:r>
            <a:r>
              <a:rPr lang="en-US" sz="1800" b="1" dirty="0"/>
              <a:t>Microsoft MVP </a:t>
            </a:r>
            <a:r>
              <a:rPr lang="en-US" sz="1800" dirty="0"/>
              <a:t>in </a:t>
            </a:r>
            <a:r>
              <a:rPr lang="en-US" sz="1800" b="1" dirty="0"/>
              <a:t>Office Development </a:t>
            </a:r>
            <a:r>
              <a:rPr lang="en-US" sz="1800" dirty="0"/>
              <a:t>and </a:t>
            </a:r>
            <a:r>
              <a:rPr lang="en-US" sz="1800" b="1" dirty="0"/>
              <a:t>Business Applications </a:t>
            </a:r>
            <a:r>
              <a:rPr lang="en-US" sz="1800" dirty="0"/>
              <a:t>categories.</a:t>
            </a:r>
            <a:endParaRPr lang="en-US" sz="1800" b="1" dirty="0"/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Mail: </a:t>
            </a:r>
            <a:r>
              <a:rPr lang="en-US" sz="1800" b="1" dirty="0"/>
              <a:t>fabio@apvee.com</a:t>
            </a:r>
          </a:p>
          <a:p>
            <a:r>
              <a:rPr lang="en-US" sz="1800" dirty="0"/>
              <a:t>Twitter: </a:t>
            </a:r>
            <a:r>
              <a:rPr lang="en-US" sz="1800" b="1" dirty="0"/>
              <a:t>@franzinifabio</a:t>
            </a:r>
          </a:p>
          <a:p>
            <a:r>
              <a:rPr lang="en-US" sz="1800" dirty="0"/>
              <a:t>LinkedIn: </a:t>
            </a:r>
            <a:r>
              <a:rPr lang="en-US" sz="1800" b="1" dirty="0"/>
              <a:t>www.linkedin.com/in/fabiofranzini</a:t>
            </a:r>
          </a:p>
          <a:p>
            <a:r>
              <a:rPr lang="en-US" sz="1800" dirty="0"/>
              <a:t>GitHub: </a:t>
            </a:r>
            <a:r>
              <a:rPr lang="en-US" sz="1800" b="1" dirty="0"/>
              <a:t>https://github.com/fabiofranzini</a:t>
            </a:r>
          </a:p>
          <a:p>
            <a:endParaRPr lang="en-US" sz="1800" b="1" dirty="0"/>
          </a:p>
        </p:txBody>
      </p:sp>
      <p:pic>
        <p:nvPicPr>
          <p:cNvPr id="10" name="Picture Placeholder 7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CA8BFA2B-0AEC-4314-9DD3-D66A6C8D99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8" b="13978"/>
          <a:stretch/>
        </p:blipFill>
        <p:spPr>
          <a:xfrm>
            <a:off x="6172200" y="1885361"/>
            <a:ext cx="5183188" cy="43043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79672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vee Solutions - Template.potx" id="{7A345289-9512-41D0-A695-D866001FB54A}" vid="{7216F837-2C2C-4898-892A-C19094FCE2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A5277A7D13CD4090A3BB447D54DEA5" ma:contentTypeVersion="6" ma:contentTypeDescription="Create a new document." ma:contentTypeScope="" ma:versionID="bfba34158ec229644876b8c85ec10caf">
  <xsd:schema xmlns:xsd="http://www.w3.org/2001/XMLSchema" xmlns:xs="http://www.w3.org/2001/XMLSchema" xmlns:p="http://schemas.microsoft.com/office/2006/metadata/properties" xmlns:ns3="62aa6f29-a26a-4e02-8788-5086a048266f" targetNamespace="http://schemas.microsoft.com/office/2006/metadata/properties" ma:root="true" ma:fieldsID="a32eb590ec5842a22bb5e7646c21fe5a" ns3:_="">
    <xsd:import namespace="62aa6f29-a26a-4e02-8788-5086a048266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aa6f29-a26a-4e02-8788-5086a04826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9DE6D2A-0A40-4DAB-B8AE-656243D6AB33}">
  <ds:schemaRefs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dcmitype/"/>
    <ds:schemaRef ds:uri="http://purl.org/dc/terms/"/>
    <ds:schemaRef ds:uri="http://schemas.microsoft.com/office/infopath/2007/PartnerControls"/>
    <ds:schemaRef ds:uri="62aa6f29-a26a-4e02-8788-5086a048266f"/>
  </ds:schemaRefs>
</ds:datastoreItem>
</file>

<file path=customXml/itemProps2.xml><?xml version="1.0" encoding="utf-8"?>
<ds:datastoreItem xmlns:ds="http://schemas.openxmlformats.org/officeDocument/2006/customXml" ds:itemID="{B1E215C4-1C7F-4241-8AFA-19687844B3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aa6f29-a26a-4e02-8788-5086a048266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2A67AA4-7A39-4D54-84CA-5821BEF7F7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Apvee Solutions - Template</Template>
  <TotalTime>0</TotalTime>
  <Words>536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Using Adaptive Cards control from the PnP control gallery in SPFx solutions</vt:lpstr>
      <vt:lpstr>Agenda</vt:lpstr>
      <vt:lpstr>Understanding the reason behind the implementation of this control</vt:lpstr>
      <vt:lpstr>Why I chose to use the Adaptive Cards SDK</vt:lpstr>
      <vt:lpstr>Introduction to the control, how it was implemented and how to use it in SPFx</vt:lpstr>
      <vt:lpstr>Same code, different scenarios</vt:lpstr>
      <vt:lpstr>DEMO</vt:lpstr>
      <vt:lpstr>Next Steps</vt:lpstr>
      <vt:lpstr>About Me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Adaptive Cards control from the PnP control gallery in SPFx solutions</dc:title>
  <dc:creator>Fabio Franzini</dc:creator>
  <cp:lastModifiedBy>Fabio Franzini</cp:lastModifiedBy>
  <cp:revision>5</cp:revision>
  <dcterms:created xsi:type="dcterms:W3CDTF">2022-04-21T09:47:43Z</dcterms:created>
  <dcterms:modified xsi:type="dcterms:W3CDTF">2022-04-21T13:06:44Z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0x010100E4A5277A7D13CD4090A3BB447D54DEA5</vt:lpwstr>
  </property>
</Properties>
</file>

<file path=docProps/thumbnail.jpeg>
</file>